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18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17.xml.rels" ContentType="application/vnd.openxmlformats-package.relationships+xml"/>
  <Override PartName="/ppt/slides/_rels/slide3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_rels/presentation.xml.rels" ContentType="application/vnd.openxmlformats-package.relationships+xml"/>
  <Override PartName="/ppt/media/image13.png" ContentType="image/png"/>
  <Override PartName="/ppt/media/image4.png" ContentType="image/png"/>
  <Override PartName="/ppt/media/image9.png" ContentType="image/png"/>
  <Override PartName="/ppt/media/image18.png" ContentType="image/png"/>
  <Override PartName="/ppt/media/image12.png" ContentType="image/png"/>
  <Override PartName="/ppt/media/image3.png" ContentType="image/png"/>
  <Override PartName="/ppt/media/image8.png" ContentType="image/png"/>
  <Override PartName="/ppt/media/image17.png" ContentType="image/png"/>
  <Override PartName="/ppt/media/image11.png" ContentType="image/png"/>
  <Override PartName="/ppt/media/image2.png" ContentType="image/png"/>
  <Override PartName="/ppt/media/image22.jpeg" ContentType="image/jpeg"/>
  <Override PartName="/ppt/media/image7.png" ContentType="image/png"/>
  <Override PartName="/ppt/media/image16.png" ContentType="image/png"/>
  <Override PartName="/ppt/media/image25.jpeg" ContentType="image/jpeg"/>
  <Override PartName="/ppt/media/image24.jpeg" ContentType="image/jpeg"/>
  <Override PartName="/ppt/media/image23.jpeg" ContentType="image/jpeg"/>
  <Override PartName="/ppt/media/image20.jpeg" ContentType="image/jpeg"/>
  <Override PartName="/ppt/media/image21.jpeg" ContentType="image/jpeg"/>
  <Override PartName="/ppt/media/image19.jpeg" ContentType="image/jpeg"/>
  <Override PartName="/ppt/media/image5.png" ContentType="image/png"/>
  <Override PartName="/ppt/media/image26.jpeg" ContentType="image/jpeg"/>
  <Override PartName="/ppt/media/image14.png" ContentType="image/png"/>
  <Override PartName="/ppt/media/image6.png" ContentType="image/png"/>
  <Override PartName="/ppt/media/image15.png" ContentType="image/png"/>
  <Override PartName="/ppt/media/image10.png" ContentType="image/png"/>
  <Override PartName="/ppt/media/image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fini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9840" cy="94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43179DC-2C8F-4416-94DF-6C4231E279D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fini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9840" cy="94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335FD83-7B47-47E5-8B96-3F1AA62FBAD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Predefini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9840" cy="94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54FB01C-53D3-4FFE-AA03-40C6D3A144A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9840" cy="94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Fai clic per modificare il formato del testo </a:t>
            </a: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del titolo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Secondo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Terzo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Quarto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Quinto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Sesto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Settimo livello </a:t>
            </a: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320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648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83FB28A-EE84-423A-89E9-0A6D098D0CD1}" type="slidenum"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648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&lt;data/ora&gt;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9840" cy="94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Secondo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Terzo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Quarto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Quinto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Sesto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Settimo livello </a:t>
            </a: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320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648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16692A8-AABB-41E4-8B3E-74C553B4BB8D}" type="slidenum"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648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&lt;data/ora&gt;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9840" cy="94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9320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4648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A882E48-E16C-40CF-8163-58A95AB2DA55}" type="slidenum"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4648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&lt;data/ora&gt;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Fai clic per modificare il formato 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del testo della struttura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solidFill>
                  <a:srgbClr val="000000"/>
                </a:solidFill>
                <a:latin typeface="Arial"/>
              </a:rPr>
              <a:t>Secondo livello struttura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solidFill>
                  <a:srgbClr val="000000"/>
                </a:solidFill>
                <a:latin typeface="Arial"/>
              </a:rPr>
              <a:t>Terzo livello struttura</a:t>
            </a:r>
            <a:endParaRPr b="0" lang="it-IT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Quarto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Settimo livello </a:t>
            </a: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69840" cy="124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Il Cammino di Santiago e la tolleranza religiosa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" name="" descr=""/>
          <p:cNvPicPr/>
          <p:nvPr/>
        </p:nvPicPr>
        <p:blipFill>
          <a:blip r:embed="rId1"/>
          <a:stretch/>
        </p:blipFill>
        <p:spPr>
          <a:xfrm>
            <a:off x="5760000" y="1620000"/>
            <a:ext cx="4318200" cy="3961440"/>
          </a:xfrm>
          <a:prstGeom prst="rect">
            <a:avLst/>
          </a:prstGeom>
          <a:ln w="0">
            <a:noFill/>
          </a:ln>
        </p:spPr>
      </p:pic>
      <p:pic>
        <p:nvPicPr>
          <p:cNvPr id="23" name="" descr=""/>
          <p:cNvPicPr/>
          <p:nvPr/>
        </p:nvPicPr>
        <p:blipFill>
          <a:blip r:embed="rId2"/>
          <a:stretch/>
        </p:blipFill>
        <p:spPr>
          <a:xfrm>
            <a:off x="0" y="1457640"/>
            <a:ext cx="5261400" cy="4212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" descr=""/>
          <p:cNvPicPr/>
          <p:nvPr/>
        </p:nvPicPr>
        <p:blipFill>
          <a:blip r:embed="rId1"/>
          <a:stretch/>
        </p:blipFill>
        <p:spPr>
          <a:xfrm>
            <a:off x="0" y="0"/>
            <a:ext cx="4970880" cy="4961520"/>
          </a:xfrm>
          <a:prstGeom prst="rect">
            <a:avLst/>
          </a:prstGeom>
          <a:ln w="0">
            <a:noFill/>
          </a:ln>
        </p:spPr>
      </p:pic>
      <p:pic>
        <p:nvPicPr>
          <p:cNvPr id="25" name="" descr=""/>
          <p:cNvPicPr/>
          <p:nvPr/>
        </p:nvPicPr>
        <p:blipFill>
          <a:blip r:embed="rId2"/>
          <a:stretch/>
        </p:blipFill>
        <p:spPr>
          <a:xfrm>
            <a:off x="6080400" y="2250720"/>
            <a:ext cx="3999600" cy="3419280"/>
          </a:xfrm>
          <a:prstGeom prst="rect">
            <a:avLst/>
          </a:prstGeom>
          <a:ln w="0">
            <a:noFill/>
          </a:ln>
        </p:spPr>
      </p:pic>
      <p:sp>
        <p:nvSpPr>
          <p:cNvPr id="26" name=""/>
          <p:cNvSpPr/>
          <p:nvPr/>
        </p:nvSpPr>
        <p:spPr>
          <a:xfrm>
            <a:off x="5053680" y="255600"/>
            <a:ext cx="4860000" cy="233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DejaVu Sans"/>
              </a:rPr>
              <a:t>Celtiberi presenti nella penisola iberica tra VIII e VI sec. a.C.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" descr=""/>
          <p:cNvPicPr/>
          <p:nvPr/>
        </p:nvPicPr>
        <p:blipFill>
          <a:blip r:embed="rId1"/>
          <a:stretch/>
        </p:blipFill>
        <p:spPr>
          <a:xfrm>
            <a:off x="729720" y="708480"/>
            <a:ext cx="8808480" cy="3969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" descr=""/>
          <p:cNvPicPr/>
          <p:nvPr/>
        </p:nvPicPr>
        <p:blipFill>
          <a:blip r:embed="rId1"/>
          <a:stretch/>
        </p:blipFill>
        <p:spPr>
          <a:xfrm>
            <a:off x="452520" y="411120"/>
            <a:ext cx="9265680" cy="4627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" descr=""/>
          <p:cNvPicPr/>
          <p:nvPr/>
        </p:nvPicPr>
        <p:blipFill>
          <a:blip r:embed="rId1"/>
          <a:stretch/>
        </p:blipFill>
        <p:spPr>
          <a:xfrm>
            <a:off x="360000" y="315360"/>
            <a:ext cx="2760120" cy="4903200"/>
          </a:xfrm>
          <a:prstGeom prst="rect">
            <a:avLst/>
          </a:prstGeom>
          <a:ln w="0">
            <a:noFill/>
          </a:ln>
        </p:spPr>
      </p:pic>
      <p:sp>
        <p:nvSpPr>
          <p:cNvPr id="30" name=""/>
          <p:cNvSpPr/>
          <p:nvPr/>
        </p:nvSpPr>
        <p:spPr>
          <a:xfrm>
            <a:off x="3960000" y="540000"/>
            <a:ext cx="5613840" cy="407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1111" lnSpcReduction="20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DejaVu Sans"/>
              </a:rPr>
              <a:t>Giacomo di Zebedeo, fratello di Giovanni Evangelista, gira la penisola iberica e torna a Gerusalemme nel 44 d.C., primo martire fra i dodici sotto Erode Agrippa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DejaVu Sans"/>
              </a:rPr>
              <a:t>Giacomo il minore, figlio di Alfeo, forse cugino di Gesù, prese il posto di Pietro, Paolo e Giacomo nella chiesa di Gerusalemme, fino al suo martirio, nel 61-62 sotto Nerone.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" descr=""/>
          <p:cNvPicPr/>
          <p:nvPr/>
        </p:nvPicPr>
        <p:blipFill>
          <a:blip r:embed="rId1"/>
          <a:stretch/>
        </p:blipFill>
        <p:spPr>
          <a:xfrm>
            <a:off x="900000" y="360"/>
            <a:ext cx="8106840" cy="5668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/>
          </p:nvPr>
        </p:nvSpPr>
        <p:spPr>
          <a:xfrm>
            <a:off x="108000" y="216000"/>
            <a:ext cx="4354560" cy="446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222" lnSpcReduction="10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Si racconta che Giacomo fu inumato vicino al luogo del martirio, ma gli apostoli prelevarono il suo corpo e lo misero in una barca senza timone né vela, che si diresse in Spagna.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Qui, riconosciuto dai suoi discepoli Teodoro e Atanasio, con il beneplacito della regina del Pico Sacro, Lupa, fu seppellito in un “Campo di Stelle” 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A distanza di secoli, poco prima dell’844 (battaglia di Clavijo), il suo corpo fu ritrovato e diventò meta di pellegrinaggi.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" name="" descr=""/>
          <p:cNvPicPr/>
          <p:nvPr/>
        </p:nvPicPr>
        <p:blipFill>
          <a:blip r:embed="rId1"/>
          <a:stretch/>
        </p:blipFill>
        <p:spPr>
          <a:xfrm>
            <a:off x="4823640" y="157320"/>
            <a:ext cx="5074920" cy="4522680"/>
          </a:xfrm>
          <a:prstGeom prst="rect">
            <a:avLst/>
          </a:prstGeom>
          <a:ln w="0">
            <a:noFill/>
          </a:ln>
        </p:spPr>
      </p:pic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2441880" y="4412160"/>
            <a:ext cx="2020680" cy="1258560"/>
          </a:xfrm>
          <a:prstGeom prst="rect">
            <a:avLst/>
          </a:prstGeom>
          <a:ln w="0">
            <a:noFill/>
          </a:ln>
        </p:spPr>
      </p:pic>
      <p:sp>
        <p:nvSpPr>
          <p:cNvPr id="35" name=""/>
          <p:cNvSpPr txBox="1"/>
          <p:nvPr/>
        </p:nvSpPr>
        <p:spPr>
          <a:xfrm>
            <a:off x="4581360" y="4952520"/>
            <a:ext cx="2881080" cy="459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it-IT" sz="2600" spc="-1" strike="noStrike">
                <a:solidFill>
                  <a:srgbClr val="000000"/>
                </a:solidFill>
                <a:latin typeface="Arial"/>
              </a:rPr>
              <a:t>Codex Calixtinus</a:t>
            </a:r>
            <a:endParaRPr b="0" lang="it-IT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" descr=""/>
          <p:cNvPicPr/>
          <p:nvPr/>
        </p:nvPicPr>
        <p:blipFill>
          <a:blip r:embed="rId1"/>
          <a:stretch/>
        </p:blipFill>
        <p:spPr>
          <a:xfrm>
            <a:off x="0" y="792000"/>
            <a:ext cx="10079280" cy="3058560"/>
          </a:xfrm>
          <a:prstGeom prst="rect">
            <a:avLst/>
          </a:prstGeom>
          <a:ln w="0">
            <a:noFill/>
          </a:ln>
        </p:spPr>
      </p:pic>
      <p:sp>
        <p:nvSpPr>
          <p:cNvPr id="37" name=""/>
          <p:cNvSpPr/>
          <p:nvPr/>
        </p:nvSpPr>
        <p:spPr>
          <a:xfrm>
            <a:off x="360000" y="4248000"/>
            <a:ext cx="9213840" cy="101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3888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DejaVu Sans"/>
              </a:rPr>
              <a:t>Il “fantastico” viaggio del corpo di Giacomo 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DejaVu Sans"/>
              </a:rPr>
              <a:t>da Gerusalemme alla Galizia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 descr=""/>
          <p:cNvPicPr/>
          <p:nvPr/>
        </p:nvPicPr>
        <p:blipFill>
          <a:blip r:embed="rId1"/>
          <a:stretch/>
        </p:blipFill>
        <p:spPr>
          <a:xfrm>
            <a:off x="-15120" y="-5400"/>
            <a:ext cx="3778560" cy="2484000"/>
          </a:xfrm>
          <a:prstGeom prst="rect">
            <a:avLst/>
          </a:prstGeom>
          <a:ln w="0">
            <a:noFill/>
          </a:ln>
        </p:spPr>
      </p:pic>
      <p:pic>
        <p:nvPicPr>
          <p:cNvPr id="39" name="" descr=""/>
          <p:cNvPicPr/>
          <p:nvPr/>
        </p:nvPicPr>
        <p:blipFill>
          <a:blip r:embed="rId2"/>
          <a:stretch/>
        </p:blipFill>
        <p:spPr>
          <a:xfrm>
            <a:off x="0" y="2862360"/>
            <a:ext cx="3778560" cy="2774160"/>
          </a:xfrm>
          <a:prstGeom prst="rect">
            <a:avLst/>
          </a:prstGeom>
          <a:ln w="0">
            <a:noFill/>
          </a:ln>
        </p:spPr>
      </p:pic>
      <p:pic>
        <p:nvPicPr>
          <p:cNvPr id="40" name="" descr=""/>
          <p:cNvPicPr/>
          <p:nvPr/>
        </p:nvPicPr>
        <p:blipFill>
          <a:blip r:embed="rId3"/>
          <a:stretch/>
        </p:blipFill>
        <p:spPr>
          <a:xfrm>
            <a:off x="6436080" y="7200"/>
            <a:ext cx="3702600" cy="2296800"/>
          </a:xfrm>
          <a:prstGeom prst="rect">
            <a:avLst/>
          </a:prstGeom>
          <a:ln w="0">
            <a:noFill/>
          </a:ln>
        </p:spPr>
      </p:pic>
      <p:pic>
        <p:nvPicPr>
          <p:cNvPr id="41" name="" descr=""/>
          <p:cNvPicPr/>
          <p:nvPr/>
        </p:nvPicPr>
        <p:blipFill>
          <a:blip r:embed="rId4"/>
          <a:stretch/>
        </p:blipFill>
        <p:spPr>
          <a:xfrm>
            <a:off x="4140000" y="1620000"/>
            <a:ext cx="5302080" cy="4050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 descr=""/>
          <p:cNvPicPr/>
          <p:nvPr/>
        </p:nvPicPr>
        <p:blipFill>
          <a:blip r:embed="rId1"/>
          <a:stretch/>
        </p:blipFill>
        <p:spPr>
          <a:xfrm>
            <a:off x="1260000" y="0"/>
            <a:ext cx="7536600" cy="5668920"/>
          </a:xfrm>
          <a:prstGeom prst="rect">
            <a:avLst/>
          </a:prstGeom>
          <a:ln w="0">
            <a:noFill/>
          </a:ln>
        </p:spPr>
      </p:pic>
      <p:sp>
        <p:nvSpPr>
          <p:cNvPr id="43" name=""/>
          <p:cNvSpPr/>
          <p:nvPr/>
        </p:nvSpPr>
        <p:spPr>
          <a:xfrm rot="16276200">
            <a:off x="-1683720" y="1890360"/>
            <a:ext cx="5300640" cy="11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DejaVu Sans"/>
              </a:rPr>
              <a:t>Santiago matamoros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" descr=""/>
          <p:cNvPicPr/>
          <p:nvPr/>
        </p:nvPicPr>
        <p:blipFill>
          <a:blip r:embed="rId1"/>
          <a:stretch/>
        </p:blipFill>
        <p:spPr>
          <a:xfrm>
            <a:off x="20520" y="0"/>
            <a:ext cx="4118400" cy="3999960"/>
          </a:xfrm>
          <a:prstGeom prst="rect">
            <a:avLst/>
          </a:prstGeom>
          <a:ln w="0">
            <a:noFill/>
          </a:ln>
        </p:spPr>
      </p:pic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4413240" y="1260000"/>
            <a:ext cx="5666400" cy="440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72000" y="1404000"/>
            <a:ext cx="4499640" cy="249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Come ho conosciuto </a:t>
            </a:r>
            <a:br>
              <a:rPr sz="4400"/>
            </a:b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il Cammino di Santiago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7" name="" descr=""/>
          <p:cNvPicPr/>
          <p:nvPr/>
        </p:nvPicPr>
        <p:blipFill>
          <a:blip r:embed="rId1"/>
          <a:stretch/>
        </p:blipFill>
        <p:spPr>
          <a:xfrm>
            <a:off x="4679640" y="720000"/>
            <a:ext cx="5400000" cy="405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" descr=""/>
          <p:cNvPicPr/>
          <p:nvPr/>
        </p:nvPicPr>
        <p:blipFill>
          <a:blip r:embed="rId1"/>
          <a:stretch/>
        </p:blipFill>
        <p:spPr>
          <a:xfrm>
            <a:off x="1465920" y="3240"/>
            <a:ext cx="7560000" cy="567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" descr=""/>
          <p:cNvPicPr/>
          <p:nvPr/>
        </p:nvPicPr>
        <p:blipFill>
          <a:blip r:embed="rId1"/>
          <a:stretch/>
        </p:blipFill>
        <p:spPr>
          <a:xfrm>
            <a:off x="1321920" y="3960"/>
            <a:ext cx="7560000" cy="567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" descr=""/>
          <p:cNvPicPr/>
          <p:nvPr/>
        </p:nvPicPr>
        <p:blipFill>
          <a:blip r:embed="rId1"/>
          <a:stretch/>
        </p:blipFill>
        <p:spPr>
          <a:xfrm>
            <a:off x="1306800" y="6120"/>
            <a:ext cx="7560000" cy="567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" descr=""/>
          <p:cNvPicPr/>
          <p:nvPr/>
        </p:nvPicPr>
        <p:blipFill>
          <a:blip r:embed="rId1"/>
          <a:stretch/>
        </p:blipFill>
        <p:spPr>
          <a:xfrm>
            <a:off x="1296000" y="10440"/>
            <a:ext cx="7546680" cy="5659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" descr=""/>
          <p:cNvPicPr/>
          <p:nvPr/>
        </p:nvPicPr>
        <p:blipFill>
          <a:blip r:embed="rId1"/>
          <a:stretch/>
        </p:blipFill>
        <p:spPr>
          <a:xfrm>
            <a:off x="1318320" y="15480"/>
            <a:ext cx="7560000" cy="567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" descr=""/>
          <p:cNvPicPr/>
          <p:nvPr/>
        </p:nvPicPr>
        <p:blipFill>
          <a:blip r:embed="rId1"/>
          <a:stretch/>
        </p:blipFill>
        <p:spPr>
          <a:xfrm>
            <a:off x="1208880" y="10440"/>
            <a:ext cx="7560000" cy="567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" descr=""/>
          <p:cNvPicPr/>
          <p:nvPr/>
        </p:nvPicPr>
        <p:blipFill>
          <a:blip r:embed="rId1"/>
          <a:stretch/>
        </p:blipFill>
        <p:spPr>
          <a:xfrm>
            <a:off x="1255320" y="-6840"/>
            <a:ext cx="7555320" cy="567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2025-03-26T11:18:21Z</dcterms:created>
  <dc:creator/>
  <dc:description/>
  <dc:language>it-IT</dc:language>
  <cp:lastModifiedBy/>
  <dcterms:modified xsi:type="dcterms:W3CDTF">2025-03-27T12:09:36Z</dcterms:modified>
  <cp:revision>28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